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20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608F1-EBA0-44CA-AE00-9C91F2205241}" type="datetimeFigureOut">
              <a:rPr lang="en-US" smtClean="0"/>
              <a:t>1/29/14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2164C-1218-4F04-8C16-FCED28F55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1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0F1A-C9E2-4641-B935-8CA3D0C36555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BC525-A134-4FE9-BA77-A8C4A65D8E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How</a:t>
            </a:r>
            <a:r>
              <a:rPr lang="en-US" dirty="0" smtClean="0"/>
              <a:t> does CLAC work?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153406" cy="533399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139825"/>
                <a:gridCol w="1219200"/>
                <a:gridCol w="1524000"/>
                <a:gridCol w="1371600"/>
                <a:gridCol w="1524000"/>
                <a:gridCol w="137478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Type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Minimum </a:t>
                      </a:r>
                      <a:r>
                        <a:rPr lang="en-US" sz="1400" err="1" smtClean="0"/>
                        <a:t>Lg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smtClean="0"/>
                        <a:t>Proficiency and Use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Who</a:t>
                      </a:r>
                      <a:r>
                        <a:rPr lang="en-US" sz="1400" baseline="0" dirty="0" smtClean="0"/>
                        <a:t> Delivers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Frequency</a:t>
                      </a:r>
                      <a:r>
                        <a:rPr lang="en-US" sz="1400" baseline="0" smtClean="0"/>
                        <a:t> of Meetings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Academic</a:t>
                      </a:r>
                      <a:r>
                        <a:rPr lang="en-US" sz="1400" baseline="0" smtClean="0"/>
                        <a:t> Credit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Examples</a:t>
                      </a:r>
                      <a:endParaRPr lang="en-US" sz="1400"/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Linked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Intermediate-high, FL only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Faculty (FL or FL-fluent non-FL)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3-4 hrs/week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Full (3-4 credits): counts</a:t>
                      </a:r>
                      <a:r>
                        <a:rPr lang="en-US" sz="1400" baseline="0" dirty="0" smtClean="0"/>
                        <a:t> for </a:t>
                      </a:r>
                      <a:r>
                        <a:rPr lang="en-US" sz="1400" dirty="0" err="1" smtClean="0"/>
                        <a:t>lg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rqmt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St Olaf, U Conn,</a:t>
                      </a:r>
                      <a:r>
                        <a:rPr lang="en-US" sz="1400" baseline="0" smtClean="0"/>
                        <a:t> U Richmond</a:t>
                      </a:r>
                      <a:endParaRPr lang="en-US" sz="1400"/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Modularized</a:t>
                      </a:r>
                      <a:r>
                        <a:rPr lang="en-US" sz="1400" baseline="0" smtClean="0"/>
                        <a:t> (FL trailer to non-FL class)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Typically </a:t>
                      </a:r>
                      <a:r>
                        <a:rPr lang="en-US" sz="1400" err="1" smtClean="0"/>
                        <a:t>intermed</a:t>
                      </a:r>
                      <a:r>
                        <a:rPr lang="en-US" sz="1400" smtClean="0"/>
                        <a:t>-low, FL only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FL faculty or FL teaching</a:t>
                      </a:r>
                      <a:r>
                        <a:rPr lang="en-US" sz="1400" baseline="0" smtClean="0"/>
                        <a:t> assistant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1-2 hrs/week (or longer but less often)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Partial</a:t>
                      </a:r>
                      <a:r>
                        <a:rPr lang="en-US" sz="1400" baseline="0" dirty="0" smtClean="0"/>
                        <a:t> (1-2 credits</a:t>
                      </a:r>
                      <a:r>
                        <a:rPr lang="en-US" sz="1400" dirty="0" smtClean="0"/>
                        <a:t>): counts</a:t>
                      </a:r>
                      <a:r>
                        <a:rPr lang="en-US" sz="1400" baseline="0" dirty="0" smtClean="0"/>
                        <a:t> for </a:t>
                      </a:r>
                      <a:r>
                        <a:rPr lang="en-US" sz="1400" dirty="0" err="1" smtClean="0"/>
                        <a:t>lg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rqmt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Appalachian State, Auburn,</a:t>
                      </a:r>
                      <a:r>
                        <a:rPr lang="en-US" sz="1400" baseline="0" dirty="0" smtClean="0"/>
                        <a:t> Wittenberg U</a:t>
                      </a:r>
                      <a:endParaRPr lang="en-US" sz="1400" dirty="0"/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Immersed (free-standing)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Intermediate-high or higher, FL only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Team-taught by FL and non-FL faculty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3-4</a:t>
                      </a:r>
                      <a:r>
                        <a:rPr lang="en-US" sz="1400" baseline="0" smtClean="0"/>
                        <a:t> hrs/week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Full (3-4</a:t>
                      </a:r>
                      <a:r>
                        <a:rPr lang="en-US" sz="1400" baseline="0" dirty="0" smtClean="0"/>
                        <a:t> credits): counts toward </a:t>
                      </a:r>
                      <a:r>
                        <a:rPr lang="en-US" sz="1400" baseline="0" dirty="0" err="1" smtClean="0"/>
                        <a:t>lg</a:t>
                      </a:r>
                      <a:r>
                        <a:rPr lang="en-US" sz="1400" baseline="0" dirty="0" smtClean="0"/>
                        <a:t> and non-</a:t>
                      </a:r>
                      <a:r>
                        <a:rPr lang="en-US" sz="1400" baseline="0" dirty="0" err="1" smtClean="0"/>
                        <a:t>lg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rqmts</a:t>
                      </a:r>
                      <a:endParaRPr lang="en-US" sz="1400" dirty="0" smtClean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/>
                        <a:t>Trinity U, Baldwin-Wallace</a:t>
                      </a:r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Infused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Highly variable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Non-FL </a:t>
                      </a:r>
                      <a:r>
                        <a:rPr lang="en-US" sz="1400" err="1" smtClean="0"/>
                        <a:t>fac</a:t>
                      </a:r>
                      <a:r>
                        <a:rPr lang="en-US" sz="1400" smtClean="0"/>
                        <a:t>, with FL </a:t>
                      </a:r>
                      <a:r>
                        <a:rPr lang="en-US" sz="1400" err="1" smtClean="0"/>
                        <a:t>fac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smtClean="0"/>
                        <a:t>assistance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No separate meetings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No</a:t>
                      </a:r>
                      <a:r>
                        <a:rPr lang="en-US" sz="1400" baseline="0" smtClean="0"/>
                        <a:t> credit</a:t>
                      </a:r>
                      <a:endParaRPr lang="en-US" sz="1400" smtClean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B-W, Earlham</a:t>
                      </a:r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Empowered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Highly</a:t>
                      </a:r>
                      <a:r>
                        <a:rPr lang="en-US" sz="1400" baseline="0" smtClean="0"/>
                        <a:t> variable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Non-FL grad Ss, with non-FL</a:t>
                      </a:r>
                      <a:r>
                        <a:rPr lang="en-US" sz="1400" baseline="0" smtClean="0"/>
                        <a:t> </a:t>
                      </a:r>
                      <a:r>
                        <a:rPr lang="en-US" sz="1400" baseline="0" err="1" smtClean="0"/>
                        <a:t>fac</a:t>
                      </a:r>
                      <a:r>
                        <a:rPr lang="en-US" sz="1400" baseline="0" smtClean="0"/>
                        <a:t> approval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12-15 hrs/</a:t>
                      </a:r>
                      <a:r>
                        <a:rPr lang="en-US" sz="1400" err="1" smtClean="0"/>
                        <a:t>sem</a:t>
                      </a:r>
                      <a:endParaRPr lang="en-US" sz="140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0-1 credit: counts toward BU minor in Global Studies</a:t>
                      </a:r>
                      <a:endParaRPr lang="en-US" sz="1400" dirty="0" smtClean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Binghamton U, UNC-Chapel Hill</a:t>
                      </a:r>
                    </a:p>
                  </a:txBody>
                  <a:tcPr marL="95923" marR="95923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Dual-degree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Endpoint: Advanced-mid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Bilingual faculty (CBLI </a:t>
                      </a:r>
                      <a:r>
                        <a:rPr lang="en-US" sz="1400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sz="1400" dirty="0" smtClean="0"/>
                        <a:t> CLAC </a:t>
                      </a:r>
                      <a:r>
                        <a:rPr lang="en-US" sz="1400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sz="1400" dirty="0" smtClean="0"/>
                        <a:t> full immersion abroad in work context)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Better part of 8-10 semesters (including industrial</a:t>
                      </a:r>
                      <a:r>
                        <a:rPr lang="en-US" sz="1400" baseline="0" dirty="0" smtClean="0"/>
                        <a:t> internship)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90-120 credits</a:t>
                      </a:r>
                      <a:r>
                        <a:rPr lang="en-US" sz="1400" baseline="0" dirty="0" smtClean="0"/>
                        <a:t> (half or more taught in FL) of 120-150 required for degree</a:t>
                      </a:r>
                      <a:endParaRPr lang="en-US" sz="1400" dirty="0" smtClean="0"/>
                    </a:p>
                  </a:txBody>
                  <a:tcPr marL="95923" marR="95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</a:t>
                      </a:r>
                      <a:r>
                        <a:rPr lang="en-US" sz="1400" baseline="0" dirty="0" smtClean="0"/>
                        <a:t> of Rhode Island, U Conn, Georgia Tech</a:t>
                      </a:r>
                    </a:p>
                    <a:p>
                      <a:pPr algn="ctr"/>
                      <a:endParaRPr lang="en-US" sz="1400" baseline="0" dirty="0" smtClean="0"/>
                    </a:p>
                    <a:p>
                      <a:pPr algn="r"/>
                      <a:r>
                        <a:rPr lang="en-US" sz="1400" b="1" dirty="0" smtClean="0">
                          <a:solidFill>
                            <a:schemeClr val="accent3"/>
                          </a:solidFill>
                        </a:rPr>
                        <a:t> after DKD</a:t>
                      </a:r>
                    </a:p>
                  </a:txBody>
                  <a:tcPr marL="95923" marR="9592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299</Words>
  <Application>Microsoft Macintosh PowerPoint</Application>
  <PresentationFormat>On-screen Show (4:3)</PresentationFormat>
  <Paragraphs>46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How does CLAC work?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does CLAC work?</dc:title>
  <dc:creator>H Stephen Straight</dc:creator>
  <cp:lastModifiedBy>Cindy Evans</cp:lastModifiedBy>
  <cp:revision>1</cp:revision>
  <dcterms:created xsi:type="dcterms:W3CDTF">2012-10-16T22:54:52Z</dcterms:created>
  <dcterms:modified xsi:type="dcterms:W3CDTF">2014-01-29T19:39:18Z</dcterms:modified>
</cp:coreProperties>
</file>